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5" r:id="rId11"/>
    <p:sldId id="264" r:id="rId12"/>
    <p:sldId id="266" r:id="rId13"/>
    <p:sldId id="267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94714"/>
  </p:normalViewPr>
  <p:slideViewPr>
    <p:cSldViewPr snapToGrid="0" snapToObjects="1">
      <p:cViewPr varScale="1">
        <p:scale>
          <a:sx n="70" d="100"/>
          <a:sy n="70" d="100"/>
        </p:scale>
        <p:origin x="6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C399-EFDF-6E41-87F9-5A2F8B8663AD}" type="datetimeFigureOut">
              <a:rPr kumimoji="1" lang="zh-CN" altLang="en-US" smtClean="0"/>
              <a:t>2015/11/22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3FCF4-72F7-DB40-8CAB-47E0185A74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5722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C399-EFDF-6E41-87F9-5A2F8B8663AD}" type="datetimeFigureOut">
              <a:rPr kumimoji="1" lang="zh-CN" altLang="en-US" smtClean="0"/>
              <a:t>2015/11/22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3FCF4-72F7-DB40-8CAB-47E0185A74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153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C399-EFDF-6E41-87F9-5A2F8B8663AD}" type="datetimeFigureOut">
              <a:rPr kumimoji="1" lang="zh-CN" altLang="en-US" smtClean="0"/>
              <a:t>2015/11/22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3FCF4-72F7-DB40-8CAB-47E0185A74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6683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C399-EFDF-6E41-87F9-5A2F8B8663AD}" type="datetimeFigureOut">
              <a:rPr kumimoji="1" lang="zh-CN" altLang="en-US" smtClean="0"/>
              <a:t>2015/11/22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3FCF4-72F7-DB40-8CAB-47E0185A74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377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C399-EFDF-6E41-87F9-5A2F8B8663AD}" type="datetimeFigureOut">
              <a:rPr kumimoji="1" lang="zh-CN" altLang="en-US" smtClean="0"/>
              <a:t>2015/11/22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3FCF4-72F7-DB40-8CAB-47E0185A74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315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C399-EFDF-6E41-87F9-5A2F8B8663AD}" type="datetimeFigureOut">
              <a:rPr kumimoji="1" lang="zh-CN" altLang="en-US" smtClean="0"/>
              <a:t>2015/11/22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3FCF4-72F7-DB40-8CAB-47E0185A74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237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C399-EFDF-6E41-87F9-5A2F8B8663AD}" type="datetimeFigureOut">
              <a:rPr kumimoji="1" lang="zh-CN" altLang="en-US" smtClean="0"/>
              <a:t>2015/11/22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3FCF4-72F7-DB40-8CAB-47E0185A74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352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C399-EFDF-6E41-87F9-5A2F8B8663AD}" type="datetimeFigureOut">
              <a:rPr kumimoji="1" lang="zh-CN" altLang="en-US" smtClean="0"/>
              <a:t>2015/11/22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3FCF4-72F7-DB40-8CAB-47E0185A74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910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C399-EFDF-6E41-87F9-5A2F8B8663AD}" type="datetimeFigureOut">
              <a:rPr kumimoji="1" lang="zh-CN" altLang="en-US" smtClean="0"/>
              <a:t>2015/11/22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3FCF4-72F7-DB40-8CAB-47E0185A74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4068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C399-EFDF-6E41-87F9-5A2F8B8663AD}" type="datetimeFigureOut">
              <a:rPr kumimoji="1" lang="zh-CN" altLang="en-US" smtClean="0"/>
              <a:t>2015/11/22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3FCF4-72F7-DB40-8CAB-47E0185A74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474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C399-EFDF-6E41-87F9-5A2F8B8663AD}" type="datetimeFigureOut">
              <a:rPr kumimoji="1" lang="zh-CN" altLang="en-US" smtClean="0"/>
              <a:t>2015/11/22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3FCF4-72F7-DB40-8CAB-47E0185A74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64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CC399-EFDF-6E41-87F9-5A2F8B8663AD}" type="datetimeFigureOut">
              <a:rPr kumimoji="1" lang="zh-CN" altLang="en-US" smtClean="0"/>
              <a:t>2015/11/22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3FCF4-72F7-DB40-8CAB-47E0185A74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001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163"/>
            <a:ext cx="4064000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Irreversible Fingerprint </a:t>
            </a:r>
            <a:r>
              <a:rPr kumimoji="1" lang="en-US" altLang="zh-CN" dirty="0" smtClean="0"/>
              <a:t>Template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smtClean="0"/>
              <a:t>using Minutiae Relation Code with Bloom Filter</a:t>
            </a:r>
            <a:endParaRPr kumimoji="1"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385437"/>
              </p:ext>
            </p:extLst>
          </p:nvPr>
        </p:nvGraphicFramePr>
        <p:xfrm>
          <a:off x="4064000" y="5257800"/>
          <a:ext cx="44868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6237"/>
                <a:gridCol w="26606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Presenters: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err="1" smtClean="0"/>
                        <a:t>Haikun</a:t>
                      </a:r>
                      <a:r>
                        <a:rPr lang="en-US" altLang="zh-CN" b="1" dirty="0" smtClean="0"/>
                        <a:t> Liu</a:t>
                      </a:r>
                      <a:r>
                        <a:rPr lang="en-US" altLang="zh-CN" dirty="0" smtClean="0"/>
                        <a:t>           </a:t>
                      </a:r>
                      <a:r>
                        <a:rPr lang="cs-CZ" altLang="zh-CN" dirty="0" smtClean="0"/>
                        <a:t>hlg483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b="1" dirty="0" err="1" smtClean="0"/>
                        <a:t>Ke</a:t>
                      </a:r>
                      <a:r>
                        <a:rPr lang="de-DE" altLang="zh-CN" b="1" dirty="0" smtClean="0"/>
                        <a:t> Wang </a:t>
                      </a:r>
                      <a:r>
                        <a:rPr lang="de-DE" altLang="zh-CN" dirty="0" smtClean="0"/>
                        <a:t>	            </a:t>
                      </a:r>
                      <a:r>
                        <a:rPr lang="pl-PL" altLang="zh-CN" dirty="0" smtClean="0"/>
                        <a:t>kwp862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Weishen</a:t>
                      </a:r>
                      <a:r>
                        <a:rPr lang="en-US" altLang="zh-CN" sz="18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Chu      </a:t>
                      </a:r>
                      <a:r>
                        <a:rPr lang="pl-PL" altLang="zh-C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wci004</a:t>
                      </a:r>
                      <a:r>
                        <a:rPr lang="pl-PL" altLang="zh-CN" sz="18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l-PL" altLang="zh-CN" sz="18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24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Bloom Filter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Contributes to the irreversibility of  proposed scheme</a:t>
            </a:r>
          </a:p>
          <a:p>
            <a:r>
              <a:rPr lang="en-US" altLang="zh-CN" dirty="0" smtClean="0"/>
              <a:t> Has </a:t>
            </a:r>
            <a:r>
              <a:rPr lang="en-US" altLang="zh-CN" dirty="0"/>
              <a:t>dimension reduction scheme </a:t>
            </a:r>
            <a:r>
              <a:rPr lang="en-US" altLang="zh-CN" dirty="0" smtClean="0"/>
              <a:t>to project </a:t>
            </a:r>
            <a:r>
              <a:rPr lang="en-US" altLang="zh-CN" dirty="0"/>
              <a:t>an item to a probabilistic data </a:t>
            </a:r>
            <a:r>
              <a:rPr lang="en-US" altLang="zh-CN" dirty="0" smtClean="0"/>
              <a:t>structure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Be </a:t>
            </a:r>
            <a:r>
              <a:rPr lang="en-US" altLang="zh-CN" dirty="0"/>
              <a:t>used as a detector of the existence </a:t>
            </a:r>
            <a:r>
              <a:rPr lang="en-US" altLang="zh-CN" dirty="0" smtClean="0"/>
              <a:t>of the </a:t>
            </a:r>
            <a:r>
              <a:rPr lang="en-US" altLang="zh-CN" dirty="0"/>
              <a:t>item in the data structure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5278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Bloom Filter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90689"/>
            <a:ext cx="7886700" cy="2396095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628650" y="4086783"/>
            <a:ext cx="7886700" cy="20901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kumimoji="1" lang="en-US" altLang="zh-CN" dirty="0" smtClean="0"/>
              <a:t>Create a </a:t>
            </a:r>
            <a:r>
              <a:rPr lang="en-US" altLang="zh-CN" dirty="0"/>
              <a:t> N</a:t>
            </a:r>
            <a:r>
              <a:rPr lang="en-US" altLang="zh-CN" baseline="-25000" dirty="0"/>
              <a:t>D</a:t>
            </a:r>
            <a:r>
              <a:rPr lang="en-US" altLang="zh-CN" dirty="0"/>
              <a:t> </a:t>
            </a:r>
            <a:r>
              <a:rPr lang="en-US" altLang="zh-CN" dirty="0" smtClean="0"/>
              <a:t>* 2N</a:t>
            </a:r>
            <a:r>
              <a:rPr lang="en-US" altLang="zh-CN" baseline="-25000" dirty="0" smtClean="0"/>
              <a:t>S</a:t>
            </a:r>
            <a:r>
              <a:rPr lang="en-US" altLang="zh-CN" dirty="0" smtClean="0"/>
              <a:t> random matrix as helper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Calculate XOR between the helper data and the original MRC as Masked MRC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Divide into local blocks whose size is b*w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Construct projection structure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Convert the codes and stored as a protected template</a:t>
            </a:r>
          </a:p>
          <a:p>
            <a:pPr marL="514350" indent="-514350">
              <a:buFont typeface="+mj-lt"/>
              <a:buAutoNum type="arabicPeriod"/>
            </a:pPr>
            <a:endParaRPr kumimoji="1"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282270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Evaluations and future works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</a:t>
            </a:r>
            <a:r>
              <a:rPr lang="en-US" altLang="zh-CN" dirty="0" smtClean="0"/>
              <a:t>valuate </a:t>
            </a:r>
            <a:r>
              <a:rPr lang="en-US" altLang="zh-CN" dirty="0"/>
              <a:t>the authentication and security </a:t>
            </a:r>
            <a:r>
              <a:rPr lang="en-US" altLang="zh-CN" dirty="0" smtClean="0"/>
              <a:t>performance of </a:t>
            </a:r>
            <a:r>
              <a:rPr lang="en-US" altLang="zh-CN" dirty="0"/>
              <a:t>MRC with Bloom </a:t>
            </a:r>
            <a:r>
              <a:rPr lang="en-US" altLang="zh-CN" dirty="0" smtClean="0"/>
              <a:t>Filter</a:t>
            </a:r>
          </a:p>
          <a:p>
            <a:pPr lvl="1"/>
            <a:r>
              <a:rPr kumimoji="1" lang="en-US" altLang="zh-CN" dirty="0" smtClean="0"/>
              <a:t>Use public fingerprint databases: FVC2002 and FVC2004</a:t>
            </a:r>
          </a:p>
          <a:p>
            <a:pPr lvl="1"/>
            <a:r>
              <a:rPr lang="en-US" altLang="zh-CN" dirty="0" smtClean="0"/>
              <a:t>The proposed </a:t>
            </a:r>
            <a:r>
              <a:rPr lang="en-US" altLang="zh-CN" dirty="0"/>
              <a:t>method can achieve </a:t>
            </a:r>
            <a:r>
              <a:rPr lang="en-US" altLang="zh-CN" dirty="0" smtClean="0"/>
              <a:t>1.8% EER </a:t>
            </a:r>
            <a:r>
              <a:rPr lang="en-US" altLang="zh-CN" dirty="0"/>
              <a:t>in FVC2002 DB2 with 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49</a:t>
            </a:r>
            <a:r>
              <a:rPr lang="en-US" altLang="zh-CN" dirty="0" smtClean="0"/>
              <a:t> attack possibilities</a:t>
            </a:r>
            <a:endParaRPr kumimoji="1" lang="en-US" altLang="zh-CN" dirty="0" smtClean="0"/>
          </a:p>
          <a:p>
            <a:r>
              <a:rPr kumimoji="1" lang="en-US" altLang="zh-CN" dirty="0" smtClean="0"/>
              <a:t>Future works</a:t>
            </a:r>
          </a:p>
          <a:p>
            <a:pPr lvl="1"/>
            <a:r>
              <a:rPr lang="en-US" altLang="zh-CN" dirty="0" smtClean="0"/>
              <a:t>Keep </a:t>
            </a:r>
            <a:r>
              <a:rPr lang="en-US" altLang="zh-CN" dirty="0"/>
              <a:t>looking into </a:t>
            </a:r>
            <a:r>
              <a:rPr lang="en-US" altLang="zh-CN" dirty="0" smtClean="0"/>
              <a:t>improvements regarding </a:t>
            </a:r>
            <a:r>
              <a:rPr lang="en-US" altLang="zh-CN" dirty="0"/>
              <a:t>the authentication accuracy of MRC, </a:t>
            </a:r>
            <a:r>
              <a:rPr lang="en-US" altLang="zh-CN" dirty="0" smtClean="0"/>
              <a:t>and evaluate </a:t>
            </a:r>
            <a:r>
              <a:rPr lang="en-US" altLang="zh-CN" dirty="0"/>
              <a:t>the other aspects like the </a:t>
            </a:r>
            <a:r>
              <a:rPr lang="en-US" altLang="zh-CN" dirty="0" err="1"/>
              <a:t>unlinkability</a:t>
            </a:r>
            <a:r>
              <a:rPr lang="en-US" altLang="zh-CN" dirty="0"/>
              <a:t> as a </a:t>
            </a:r>
            <a:r>
              <a:rPr lang="en-US" altLang="zh-CN" dirty="0" smtClean="0"/>
              <a:t>template protection scheme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135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2971198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Thank you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3842951"/>
            <a:ext cx="7886700" cy="2334012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dirty="0" smtClean="0"/>
              <a:t>Q and 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366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What is minutiae</a:t>
            </a:r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2231594"/>
            <a:ext cx="3886200" cy="353940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Minutiae: </a:t>
            </a:r>
            <a:endParaRPr lang="zh-CN" altLang="en-US" dirty="0"/>
          </a:p>
          <a:p>
            <a:pPr lvl="1"/>
            <a:r>
              <a:rPr lang="en-US" altLang="zh-CN" dirty="0"/>
              <a:t>Local ridge </a:t>
            </a:r>
            <a:r>
              <a:rPr lang="en-US" altLang="zh-CN" dirty="0" smtClean="0"/>
              <a:t>characteristics</a:t>
            </a:r>
          </a:p>
          <a:p>
            <a:pPr lvl="1"/>
            <a:r>
              <a:rPr lang="en-US" altLang="zh-CN" dirty="0"/>
              <a:t>R</a:t>
            </a:r>
            <a:r>
              <a:rPr lang="en-US" altLang="zh-CN" dirty="0" smtClean="0"/>
              <a:t>idge </a:t>
            </a:r>
            <a:r>
              <a:rPr lang="en-US" altLang="zh-CN" dirty="0"/>
              <a:t>ending and ridge bifurcation</a:t>
            </a:r>
          </a:p>
          <a:p>
            <a:pPr lvl="1"/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3715557"/>
            <a:ext cx="4220485" cy="259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dirty="0" smtClean="0"/>
              <a:t>rreversible </a:t>
            </a:r>
            <a:r>
              <a:rPr lang="en-US" altLang="zh-CN" dirty="0"/>
              <a:t>template creation technique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CN" dirty="0"/>
              <a:t>Minutiae Relation Code(MRC)</a:t>
            </a:r>
            <a:endParaRPr lang="zh-CN" altLang="zh-CN" sz="1800" dirty="0"/>
          </a:p>
          <a:p>
            <a:pPr lvl="1"/>
            <a:r>
              <a:rPr lang="en-US" altLang="zh-CN" dirty="0"/>
              <a:t>Describe the minutiae information efficiently</a:t>
            </a:r>
            <a:endParaRPr lang="zh-CN" altLang="zh-CN" dirty="0"/>
          </a:p>
          <a:p>
            <a:pPr marL="228600" lvl="1">
              <a:spcBef>
                <a:spcPts val="1000"/>
              </a:spcBef>
            </a:pPr>
            <a:r>
              <a:rPr lang="en-US" altLang="zh-CN" dirty="0"/>
              <a:t>Bloom Filter</a:t>
            </a:r>
            <a:endParaRPr lang="zh-CN" altLang="zh-CN" sz="1800" dirty="0"/>
          </a:p>
          <a:p>
            <a:pPr lvl="1"/>
            <a:r>
              <a:rPr lang="en-US" altLang="zh-CN" dirty="0"/>
              <a:t>realize the irreversibility </a:t>
            </a:r>
            <a:r>
              <a:rPr lang="en-US" altLang="zh-CN" dirty="0" smtClean="0"/>
              <a:t>feature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21566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Minutiae Relation Code (MRC)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MRC consists of a set of vector-represented relation information between arbitrary minutiae, which enables to create a useful fingerprint template by handling boarder minutiae and isolated minutiae efficiently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161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650" y="1635936"/>
            <a:ext cx="3886200" cy="3710221"/>
          </a:xfrm>
          <a:prstGeom prst="rect">
            <a:avLst/>
          </a:prstGeom>
          <a:scene3d>
            <a:camera prst="orthographicFront">
              <a:rot lat="0" lon="0" rev="20880000"/>
            </a:camera>
            <a:lightRig rig="threePt" dir="t"/>
          </a:scene3d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How to construct MRC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38" y="1690689"/>
            <a:ext cx="2009524" cy="6190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28" y="2929000"/>
            <a:ext cx="2257143" cy="10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28" y="4548263"/>
            <a:ext cx="2371429" cy="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9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936922"/>
            <a:ext cx="3886200" cy="3710221"/>
          </a:xfrm>
          <a:prstGeom prst="rect">
            <a:avLst/>
          </a:prstGeom>
          <a:scene3d>
            <a:camera prst="orthographicFront">
              <a:rot lat="0" lon="0" rev="20880000"/>
            </a:camera>
            <a:lightRig rig="threePt" dir="t"/>
          </a:scene3d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How to construct MRC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𝑝</m:t>
                        </m:r>
                      </m:sup>
                    </m:sSubSup>
                  </m:oMath>
                </a14:m>
                <a:endParaRPr lang="zh-CN" altLang="zh-CN" dirty="0"/>
              </a:p>
              <a:p>
                <a:r>
                  <a:rPr lang="zh-CN" altLang="zh-CN" dirty="0">
                    <a:effectLst/>
                  </a:rPr>
                  <a:t> </a:t>
                </a:r>
                <a:r>
                  <a:rPr lang="en-US" altLang="zh-CN" dirty="0"/>
                  <a:t>N</a:t>
                </a:r>
                <a:r>
                  <a:rPr lang="en-US" altLang="zh-CN" baseline="-25000" dirty="0"/>
                  <a:t>S</a:t>
                </a:r>
                <a:r>
                  <a:rPr lang="en-US" altLang="zh-CN" dirty="0"/>
                  <a:t> </a:t>
                </a:r>
                <a:r>
                  <a:rPr lang="en-US" altLang="zh-CN" dirty="0" smtClean="0"/>
                  <a:t>– the </a:t>
                </a:r>
                <a:r>
                  <a:rPr lang="en-US" altLang="zh-CN" dirty="0"/>
                  <a:t>number of divided space information</a:t>
                </a:r>
                <a:r>
                  <a:rPr lang="zh-CN" altLang="zh-CN" dirty="0"/>
                  <a:t> </a:t>
                </a:r>
                <a:endParaRPr lang="en-US" altLang="zh-CN" dirty="0" smtClean="0"/>
              </a:p>
              <a:p>
                <a:r>
                  <a:rPr lang="en-US" altLang="zh-CN" dirty="0"/>
                  <a:t>N</a:t>
                </a:r>
                <a:r>
                  <a:rPr lang="en-US" altLang="zh-CN" baseline="-25000" dirty="0"/>
                  <a:t>D</a:t>
                </a:r>
                <a:r>
                  <a:rPr lang="en-US" altLang="zh-CN" dirty="0"/>
                  <a:t> </a:t>
                </a:r>
                <a:r>
                  <a:rPr lang="en-US" altLang="zh-CN" dirty="0" smtClean="0"/>
                  <a:t>– the </a:t>
                </a:r>
                <a:r>
                  <a:rPr lang="en-US" altLang="zh-CN" dirty="0"/>
                  <a:t>number of divided direction information</a:t>
                </a:r>
                <a:r>
                  <a:rPr lang="zh-CN" altLang="zh-CN" dirty="0"/>
                  <a:t> 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— a </a:t>
                </a:r>
                <a:r>
                  <a:rPr lang="en-US" altLang="zh-CN" dirty="0"/>
                  <a:t>set of neighbor minutiae on the left</a:t>
                </a:r>
                <a:r>
                  <a:rPr lang="zh-CN" altLang="zh-CN" dirty="0">
                    <a:effectLst/>
                  </a:rPr>
                  <a:t> </a:t>
                </a:r>
                <a:endParaRPr lang="en-US" altLang="zh-CN" dirty="0" smtClean="0">
                  <a:effectLst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altLang="zh-CN" dirty="0"/>
                  <a:t> — </a:t>
                </a:r>
                <a:r>
                  <a:rPr lang="en-US" altLang="zh-CN" dirty="0" smtClean="0"/>
                  <a:t>a </a:t>
                </a:r>
                <a:r>
                  <a:rPr lang="en-US" altLang="zh-CN" dirty="0"/>
                  <a:t>set of neighbor minutiae on the right</a:t>
                </a:r>
                <a:r>
                  <a:rPr lang="zh-CN" altLang="zh-CN" dirty="0">
                    <a:effectLst/>
                  </a:rPr>
                  <a:t> </a:t>
                </a:r>
                <a:endParaRPr lang="en-US" altLang="zh-CN" dirty="0" smtClean="0">
                  <a:effectLst/>
                </a:endParaRPr>
              </a:p>
              <a:p>
                <a:r>
                  <a:rPr lang="en-US" altLang="zh-CN" dirty="0"/>
                  <a:t>MRC </a:t>
                </a:r>
                <a:r>
                  <a:rPr lang="en-US" altLang="zh-CN" dirty="0" smtClean="0"/>
                  <a:t>represents an </a:t>
                </a:r>
                <a:r>
                  <a:rPr lang="en-US" altLang="zh-CN" dirty="0"/>
                  <a:t>N</a:t>
                </a:r>
                <a:r>
                  <a:rPr lang="en-US" altLang="zh-CN" baseline="-25000" dirty="0"/>
                  <a:t>S</a:t>
                </a:r>
                <a:r>
                  <a:rPr lang="en-US" altLang="zh-CN" dirty="0"/>
                  <a:t> × N</a:t>
                </a:r>
                <a:r>
                  <a:rPr lang="en-US" altLang="zh-CN" baseline="-25000" dirty="0"/>
                  <a:t>D</a:t>
                </a:r>
                <a:r>
                  <a:rPr lang="en-US" altLang="zh-CN" dirty="0"/>
                  <a:t> matrix</a:t>
                </a:r>
                <a:endParaRPr lang="en-US" altLang="zh-CN" dirty="0" smtClean="0">
                  <a:effectLst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3"/>
                <a:stretch>
                  <a:fillRect l="-2038" t="-2101" r="-26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 6"/>
          <p:cNvGrpSpPr/>
          <p:nvPr/>
        </p:nvGrpSpPr>
        <p:grpSpPr>
          <a:xfrm>
            <a:off x="6020197" y="873430"/>
            <a:ext cx="1443285" cy="1227212"/>
            <a:chOff x="0" y="0"/>
            <a:chExt cx="1443594" cy="1227589"/>
          </a:xfrm>
        </p:grpSpPr>
        <p:sp>
          <p:nvSpPr>
            <p:cNvPr id="8" name="弧 7"/>
            <p:cNvSpPr/>
            <p:nvPr/>
          </p:nvSpPr>
          <p:spPr>
            <a:xfrm>
              <a:off x="0" y="0"/>
              <a:ext cx="914400" cy="914400"/>
            </a:xfrm>
            <a:prstGeom prst="arc">
              <a:avLst>
                <a:gd name="adj1" fmla="val 1949676"/>
                <a:gd name="adj2" fmla="val 4591567"/>
              </a:avLst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9" name="直线连接符 8"/>
            <p:cNvCxnSpPr/>
            <p:nvPr/>
          </p:nvCxnSpPr>
          <p:spPr>
            <a:xfrm>
              <a:off x="691514" y="588949"/>
              <a:ext cx="752080" cy="63864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689902" y="762740"/>
              <a:ext cx="224498" cy="37748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600" b="1" kern="0" dirty="0" err="1">
                  <a:effectLst/>
                  <a:latin typeface="Times New Roman" charset="0"/>
                  <a:ea typeface="DengXian" charset="0"/>
                  <a:cs typeface="Times New Roman" charset="0"/>
                </a:rPr>
                <a:t>θ</a:t>
              </a:r>
              <a:endParaRPr lang="zh-CN" sz="1200" kern="100" dirty="0">
                <a:effectLst/>
                <a:ea typeface="DengXian" charset="0"/>
                <a:cs typeface="Times New Roman" charset="0"/>
              </a:endParaRPr>
            </a:p>
          </p:txBody>
        </p:sp>
      </p:grpSp>
      <p:pic>
        <p:nvPicPr>
          <p:cNvPr id="14" name="图片 13"/>
          <p:cNvPicPr/>
          <p:nvPr/>
        </p:nvPicPr>
        <p:blipFill>
          <a:blip r:embed="rId4"/>
          <a:stretch>
            <a:fillRect/>
          </a:stretch>
        </p:blipFill>
        <p:spPr>
          <a:xfrm>
            <a:off x="4489450" y="4533530"/>
            <a:ext cx="4025900" cy="533400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5"/>
          <a:stretch>
            <a:fillRect/>
          </a:stretch>
        </p:blipFill>
        <p:spPr>
          <a:xfrm>
            <a:off x="4445000" y="5066929"/>
            <a:ext cx="4140200" cy="698500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6"/>
          <a:stretch>
            <a:fillRect/>
          </a:stretch>
        </p:blipFill>
        <p:spPr>
          <a:xfrm>
            <a:off x="5099349" y="5863566"/>
            <a:ext cx="2755900" cy="584200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7"/>
          <a:stretch>
            <a:fillRect/>
          </a:stretch>
        </p:blipFill>
        <p:spPr>
          <a:xfrm>
            <a:off x="5397500" y="6388100"/>
            <a:ext cx="2349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6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How to construct MRC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1090570"/>
          </a:xfrm>
        </p:spPr>
        <p:txBody>
          <a:bodyPr>
            <a:normAutofit/>
          </a:bodyPr>
          <a:lstStyle/>
          <a:p>
            <a:r>
              <a:rPr lang="en-US" altLang="zh-CN" sz="1800" dirty="0" err="1"/>
              <a:t>C</a:t>
            </a:r>
            <a:r>
              <a:rPr lang="en-US" altLang="zh-CN" sz="1800" baseline="-25000" dirty="0" err="1"/>
              <a:t>energy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– summation </a:t>
            </a:r>
            <a:r>
              <a:rPr lang="en-US" altLang="zh-CN" sz="1800" dirty="0"/>
              <a:t>value of </a:t>
            </a:r>
            <a:r>
              <a:rPr lang="en-US" altLang="zh-CN" sz="1800" dirty="0" err="1"/>
              <a:t>MRC</a:t>
            </a:r>
            <a:r>
              <a:rPr lang="en-US" altLang="zh-CN" sz="1800" baseline="-25000" dirty="0" err="1"/>
              <a:t>ij</a:t>
            </a:r>
            <a:r>
              <a:rPr lang="zh-CN" altLang="zh-CN" sz="1800" dirty="0"/>
              <a:t> </a:t>
            </a:r>
            <a:endParaRPr lang="en-US" altLang="zh-CN" sz="1800" dirty="0" smtClean="0"/>
          </a:p>
          <a:p>
            <a:r>
              <a:rPr lang="en-US" altLang="zh-CN" sz="1800" dirty="0" err="1"/>
              <a:t>N</a:t>
            </a:r>
            <a:r>
              <a:rPr lang="en-US" altLang="zh-CN" sz="1800" baseline="-25000" dirty="0" err="1"/>
              <a:t>norm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– normalization factor</a:t>
            </a:r>
          </a:p>
          <a:p>
            <a:r>
              <a:rPr lang="en-US" altLang="zh-CN" sz="1800" dirty="0" err="1"/>
              <a:t>th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– bit-quantization </a:t>
            </a:r>
            <a:r>
              <a:rPr lang="en-US" altLang="zh-CN" sz="1800" dirty="0"/>
              <a:t>threshold</a:t>
            </a:r>
            <a:endParaRPr kumimoji="1" lang="zh-CN" altLang="en-US" sz="1800" dirty="0"/>
          </a:p>
        </p:txBody>
      </p:sp>
      <p:pic>
        <p:nvPicPr>
          <p:cNvPr id="18" name="图片 17"/>
          <p:cNvPicPr/>
          <p:nvPr/>
        </p:nvPicPr>
        <p:blipFill>
          <a:blip r:embed="rId2"/>
          <a:stretch>
            <a:fillRect/>
          </a:stretch>
        </p:blipFill>
        <p:spPr>
          <a:xfrm>
            <a:off x="4905579" y="5795963"/>
            <a:ext cx="2984500" cy="381000"/>
          </a:xfrm>
          <a:prstGeom prst="rect">
            <a:avLst/>
          </a:prstGeom>
        </p:spPr>
      </p:pic>
      <p:pic>
        <p:nvPicPr>
          <p:cNvPr id="19" name="内容占位符 18"/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05579" y="1294281"/>
            <a:ext cx="3333342" cy="4351338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4"/>
          <a:stretch>
            <a:fillRect/>
          </a:stretch>
        </p:blipFill>
        <p:spPr>
          <a:xfrm>
            <a:off x="741465" y="2916195"/>
            <a:ext cx="4051300" cy="622300"/>
          </a:xfrm>
          <a:prstGeom prst="rect">
            <a:avLst/>
          </a:prstGeom>
        </p:spPr>
      </p:pic>
      <p:sp>
        <p:nvSpPr>
          <p:cNvPr id="21" name="内容占位符 3"/>
          <p:cNvSpPr txBox="1">
            <a:spLocks/>
          </p:cNvSpPr>
          <p:nvPr/>
        </p:nvSpPr>
        <p:spPr>
          <a:xfrm>
            <a:off x="628650" y="3674842"/>
            <a:ext cx="3886200" cy="1244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/>
              <a:t>In order to avoid ambiguous relations</a:t>
            </a:r>
          </a:p>
          <a:p>
            <a:r>
              <a:rPr lang="en-US" altLang="zh-CN" sz="1800" dirty="0" smtClean="0"/>
              <a:t>Introduce </a:t>
            </a:r>
            <a:r>
              <a:rPr lang="en-US" altLang="zh-CN" sz="1800" dirty="0"/>
              <a:t>the limitation on the distance between a minutiae pair</a:t>
            </a:r>
            <a:r>
              <a:rPr lang="zh-CN" altLang="zh-CN" sz="1800" dirty="0"/>
              <a:t> </a:t>
            </a:r>
            <a:endParaRPr lang="en-US" altLang="zh-CN" sz="1800" dirty="0" smtClean="0"/>
          </a:p>
        </p:txBody>
      </p:sp>
      <p:pic>
        <p:nvPicPr>
          <p:cNvPr id="22" name="图片 21"/>
          <p:cNvPicPr/>
          <p:nvPr/>
        </p:nvPicPr>
        <p:blipFill>
          <a:blip r:embed="rId5"/>
          <a:stretch>
            <a:fillRect/>
          </a:stretch>
        </p:blipFill>
        <p:spPr>
          <a:xfrm>
            <a:off x="1130300" y="4919400"/>
            <a:ext cx="2882900" cy="330200"/>
          </a:xfrm>
          <a:prstGeom prst="rect">
            <a:avLst/>
          </a:prstGeom>
        </p:spPr>
      </p:pic>
      <p:sp>
        <p:nvSpPr>
          <p:cNvPr id="23" name="内容占位符 3"/>
          <p:cNvSpPr txBox="1">
            <a:spLocks/>
          </p:cNvSpPr>
          <p:nvPr/>
        </p:nvSpPr>
        <p:spPr>
          <a:xfrm>
            <a:off x="628650" y="5249600"/>
            <a:ext cx="3886200" cy="5463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/>
              <a:t>A template </a:t>
            </a:r>
            <a:r>
              <a:rPr lang="en-US" altLang="zh-CN" sz="1800" dirty="0"/>
              <a:t>T of the image I can be described by the following:</a:t>
            </a:r>
            <a:r>
              <a:rPr lang="zh-CN" altLang="zh-CN" sz="1800" dirty="0"/>
              <a:t> </a:t>
            </a:r>
            <a:endParaRPr lang="en-US" altLang="zh-CN" sz="1800" dirty="0" smtClean="0"/>
          </a:p>
        </p:txBody>
      </p:sp>
      <p:pic>
        <p:nvPicPr>
          <p:cNvPr id="24" name="图片 23"/>
          <p:cNvPicPr/>
          <p:nvPr/>
        </p:nvPicPr>
        <p:blipFill>
          <a:blip r:embed="rId6"/>
          <a:stretch>
            <a:fillRect/>
          </a:stretch>
        </p:blipFill>
        <p:spPr>
          <a:xfrm>
            <a:off x="1130300" y="5783263"/>
            <a:ext cx="24130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6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How to calculate similarity between MRCs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𝑓𝑑</m:t>
                        </m:r>
                      </m:sub>
                    </m:sSub>
                    <m:d>
                      <m:dPr>
                        <m:ctrlPr>
                          <a:rPr lang="zh-CN" altLang="zh-CN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𝑀𝑅𝐶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𝑀𝑅𝐶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100" i="1" dirty="0" smtClean="0"/>
                  <a:t/>
                </a:r>
                <a:br>
                  <a:rPr lang="en-US" altLang="zh-CN" sz="2100" i="1" dirty="0" smtClean="0"/>
                </a:b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sz="2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zh-CN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21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zh-CN" altLang="zh-CN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2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𝑀𝑅𝐶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zh-CN" sz="2100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𝑀𝑅𝐶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lang="en-US" altLang="zh-CN" dirty="0" smtClean="0">
                  <a:effectLst/>
                </a:endParaRPr>
              </a:p>
              <a:p>
                <a:r>
                  <a:rPr lang="en-US" altLang="zh-CN" i="1" dirty="0" err="1" smtClean="0"/>
                  <a:t>vote_score_table</a:t>
                </a:r>
                <a:r>
                  <a:rPr lang="en-US" altLang="zh-CN" i="1" dirty="0" smtClean="0"/>
                  <a:t>(</a:t>
                </a:r>
                <a:r>
                  <a:rPr lang="en-US" altLang="zh-CN" i="1" dirty="0" err="1" smtClean="0"/>
                  <a:t>vst</a:t>
                </a:r>
                <a:r>
                  <a:rPr lang="en-US" altLang="zh-CN" i="1" dirty="0" smtClean="0"/>
                  <a:t>)</a:t>
                </a:r>
              </a:p>
              <a:p>
                <a:pPr lvl="1"/>
                <a:r>
                  <a:rPr lang="en-US" altLang="zh-CN" dirty="0"/>
                  <a:t>T</a:t>
                </a:r>
                <a:r>
                  <a:rPr lang="en-US" altLang="zh-CN" dirty="0" smtClean="0"/>
                  <a:t>abulate </a:t>
                </a:r>
                <a:r>
                  <a:rPr lang="en-US" altLang="zh-CN" dirty="0"/>
                  <a:t>voting </a:t>
                </a:r>
                <a:r>
                  <a:rPr lang="en-US" altLang="zh-CN" dirty="0" smtClean="0"/>
                  <a:t>counts</a:t>
                </a:r>
              </a:p>
              <a:p>
                <a:pPr lvl="1"/>
                <a:r>
                  <a:rPr lang="en-US" altLang="zh-CN" dirty="0"/>
                  <a:t>N</a:t>
                </a:r>
                <a:r>
                  <a:rPr lang="en-US" altLang="zh-CN" baseline="-25000" dirty="0"/>
                  <a:t>S</a:t>
                </a:r>
                <a:r>
                  <a:rPr lang="en-US" altLang="zh-CN" dirty="0"/>
                  <a:t> × N</a:t>
                </a:r>
                <a:r>
                  <a:rPr lang="en-US" altLang="zh-CN" baseline="-25000" dirty="0"/>
                  <a:t>D</a:t>
                </a:r>
                <a:endParaRPr lang="en-US" altLang="zh-CN" dirty="0" smtClean="0"/>
              </a:p>
              <a:p>
                <a:r>
                  <a:rPr lang="en-US" altLang="zh-CN" i="1" dirty="0" err="1" smtClean="0"/>
                  <a:t>feature_score_table</a:t>
                </a:r>
                <a:r>
                  <a:rPr lang="en-US" altLang="zh-CN" i="1" dirty="0" smtClean="0"/>
                  <a:t>(</a:t>
                </a:r>
                <a:r>
                  <a:rPr lang="en-US" altLang="zh-CN" i="1" dirty="0" err="1" smtClean="0"/>
                  <a:t>fst</a:t>
                </a:r>
                <a:r>
                  <a:rPr lang="en-US" altLang="zh-CN" i="1" dirty="0" smtClean="0"/>
                  <a:t>)</a:t>
                </a:r>
                <a:endParaRPr lang="en-US" altLang="zh-CN" i="1" dirty="0"/>
              </a:p>
              <a:p>
                <a:pPr lvl="1"/>
                <a:r>
                  <a:rPr lang="en-US" altLang="zh-CN" dirty="0"/>
                  <a:t>S</a:t>
                </a:r>
                <a:r>
                  <a:rPr lang="en-US" altLang="zh-CN" dirty="0" smtClean="0"/>
                  <a:t>tore </a:t>
                </a:r>
                <a:r>
                  <a:rPr lang="en-US" altLang="zh-CN" dirty="0"/>
                  <a:t>the minimum MRC distance</a:t>
                </a:r>
                <a:r>
                  <a:rPr lang="zh-CN" altLang="zh-CN" dirty="0"/>
                  <a:t> </a:t>
                </a:r>
                <a:endParaRPr lang="en-US" altLang="zh-CN" dirty="0" smtClean="0"/>
              </a:p>
              <a:p>
                <a:pPr lvl="1"/>
                <a:r>
                  <a:rPr lang="en-US" altLang="zh-CN" dirty="0"/>
                  <a:t>N</a:t>
                </a:r>
                <a:r>
                  <a:rPr lang="en-US" altLang="zh-CN" baseline="-25000" dirty="0"/>
                  <a:t>S</a:t>
                </a:r>
                <a:r>
                  <a:rPr lang="en-US" altLang="zh-CN" dirty="0"/>
                  <a:t> × </a:t>
                </a:r>
                <a:r>
                  <a:rPr lang="en-US" altLang="zh-CN" dirty="0" smtClean="0"/>
                  <a:t>N</a:t>
                </a:r>
                <a:r>
                  <a:rPr lang="en-US" altLang="zh-CN" baseline="-25000" dirty="0" smtClean="0"/>
                  <a:t>D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821" t="-560" r="-3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内容占位符 5"/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2752904"/>
            <a:ext cx="3886200" cy="249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4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calculate similarity between MRCs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5167311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vst</a:t>
            </a:r>
            <a:r>
              <a:rPr lang="en-US" altLang="zh-CN" baseline="-25000" dirty="0" err="1"/>
              <a:t>k</a:t>
            </a:r>
            <a:r>
              <a:rPr lang="zh-CN" altLang="zh-CN" dirty="0"/>
              <a:t> </a:t>
            </a:r>
            <a:r>
              <a:rPr lang="en-US" altLang="zh-CN" dirty="0"/>
              <a:t>– </a:t>
            </a:r>
            <a:r>
              <a:rPr lang="en-US" altLang="zh-CN" dirty="0" smtClean="0"/>
              <a:t>sort </a:t>
            </a:r>
            <a:r>
              <a:rPr lang="en-US" altLang="zh-CN" dirty="0" err="1"/>
              <a:t>vst</a:t>
            </a:r>
            <a:r>
              <a:rPr lang="en-US" altLang="zh-CN" dirty="0"/>
              <a:t> with respect to vote scores</a:t>
            </a:r>
            <a:r>
              <a:rPr lang="zh-CN" altLang="zh-CN" dirty="0"/>
              <a:t> </a:t>
            </a:r>
            <a:endParaRPr lang="en-US" altLang="zh-CN" dirty="0" smtClean="0"/>
          </a:p>
          <a:p>
            <a:r>
              <a:rPr lang="en-US" altLang="zh-CN" dirty="0" err="1" smtClean="0"/>
              <a:t>fst</a:t>
            </a:r>
            <a:r>
              <a:rPr lang="en-US" altLang="zh-CN" baseline="-25000" dirty="0" err="1" smtClean="0"/>
              <a:t>k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– consist </a:t>
            </a:r>
            <a:r>
              <a:rPr lang="en-US" altLang="zh-CN" dirty="0"/>
              <a:t>of feature scores related to minutiae pairs with the smallest distance</a:t>
            </a:r>
            <a:r>
              <a:rPr lang="zh-CN" altLang="zh-CN" dirty="0"/>
              <a:t> </a:t>
            </a:r>
            <a:endParaRPr lang="en-US" altLang="zh-CN" dirty="0" smtClean="0"/>
          </a:p>
          <a:p>
            <a:r>
              <a:rPr kumimoji="1" lang="en-US" altLang="zh-CN" dirty="0"/>
              <a:t> </a:t>
            </a:r>
          </a:p>
          <a:p>
            <a:r>
              <a:rPr lang="en-US" altLang="zh-CN" dirty="0" smtClean="0"/>
              <a:t>Where </a:t>
            </a:r>
            <a:r>
              <a:rPr lang="en-US" altLang="zh-CN" dirty="0" err="1"/>
              <a:t>n</a:t>
            </a:r>
            <a:r>
              <a:rPr lang="en-US" altLang="zh-CN" baseline="-25000" dirty="0" err="1"/>
              <a:t>v</a:t>
            </a:r>
            <a:r>
              <a:rPr lang="en-US" altLang="zh-CN" dirty="0"/>
              <a:t> and </a:t>
            </a:r>
            <a:r>
              <a:rPr lang="en-US" altLang="zh-CN" dirty="0" err="1"/>
              <a:t>n</a:t>
            </a:r>
            <a:r>
              <a:rPr lang="en-US" altLang="zh-CN" baseline="-25000" dirty="0" err="1"/>
              <a:t>f</a:t>
            </a:r>
            <a:r>
              <a:rPr lang="en-US" altLang="zh-CN" dirty="0"/>
              <a:t> represent normalization factors</a:t>
            </a:r>
            <a:r>
              <a:rPr lang="zh-CN" altLang="zh-CN" dirty="0"/>
              <a:t> </a:t>
            </a:r>
            <a:endParaRPr lang="en-US" altLang="zh-CN" dirty="0" smtClean="0"/>
          </a:p>
          <a:p>
            <a:r>
              <a:rPr lang="en-US" altLang="zh-CN" dirty="0"/>
              <a:t>K – </a:t>
            </a:r>
            <a:r>
              <a:rPr lang="en-US" altLang="zh-CN" dirty="0" smtClean="0"/>
              <a:t>security factor</a:t>
            </a:r>
          </a:p>
          <a:p>
            <a:pPr lvl="1"/>
            <a:r>
              <a:rPr lang="en-US" altLang="zh-CN" dirty="0"/>
              <a:t>K becomes greater, the number of minutiae pairs between a template and an input data must be large for an appropriate </a:t>
            </a:r>
            <a:r>
              <a:rPr lang="en-US" altLang="zh-CN" dirty="0" smtClean="0"/>
              <a:t>authentication</a:t>
            </a:r>
          </a:p>
          <a:p>
            <a:pPr lvl="1"/>
            <a:r>
              <a:rPr lang="en-US" altLang="zh-CN" dirty="0"/>
              <a:t>value K is too small, the number of minutiae pairs is not enough for an authentication which may cause a false </a:t>
            </a:r>
            <a:r>
              <a:rPr lang="en-US" altLang="zh-CN" dirty="0" smtClean="0"/>
              <a:t>acceptance</a:t>
            </a:r>
          </a:p>
          <a:p>
            <a:r>
              <a:rPr kumimoji="1" lang="en-US" altLang="zh-CN" dirty="0"/>
              <a:t> </a:t>
            </a:r>
            <a:endParaRPr kumimoji="1" lang="en-US" altLang="zh-CN" dirty="0" smtClean="0"/>
          </a:p>
          <a:p>
            <a:r>
              <a:rPr lang="en-US" altLang="zh-CN" dirty="0"/>
              <a:t>Where α is a weight to adjust the combination of vs and </a:t>
            </a:r>
            <a:r>
              <a:rPr lang="en-US" altLang="zh-CN" dirty="0" smtClean="0"/>
              <a:t>fs, </a:t>
            </a:r>
            <a:r>
              <a:rPr lang="en-US" altLang="zh-CN" dirty="0"/>
              <a:t>raw score is lower if the two templates are similar with each other</a:t>
            </a:r>
            <a:r>
              <a:rPr lang="zh-CN" altLang="zh-CN" dirty="0"/>
              <a:t> </a:t>
            </a:r>
            <a:endParaRPr kumimoji="1" lang="en-US" altLang="zh-CN" dirty="0" smtClean="0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65511" y="2674831"/>
            <a:ext cx="1460500" cy="57150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165225" y="2700231"/>
            <a:ext cx="1409700" cy="54610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1152525" y="5569637"/>
            <a:ext cx="2844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2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</TotalTime>
  <Words>422</Words>
  <Application>Microsoft Office PowerPoint</Application>
  <PresentationFormat>全屏显示(4:3)</PresentationFormat>
  <Paragraphs>69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DengXian</vt:lpstr>
      <vt:lpstr>宋体</vt:lpstr>
      <vt:lpstr>Arial</vt:lpstr>
      <vt:lpstr>Calibri</vt:lpstr>
      <vt:lpstr>Calibri Light</vt:lpstr>
      <vt:lpstr>Cambria Math</vt:lpstr>
      <vt:lpstr>Times New Roman</vt:lpstr>
      <vt:lpstr>Office 主题</vt:lpstr>
      <vt:lpstr>Irreversible Fingerprint Template</vt:lpstr>
      <vt:lpstr>What is minutiae</vt:lpstr>
      <vt:lpstr>Irreversible template creation technique </vt:lpstr>
      <vt:lpstr>Minutiae Relation Code (MRC)</vt:lpstr>
      <vt:lpstr>How to construct MRC</vt:lpstr>
      <vt:lpstr>How to construct MRC</vt:lpstr>
      <vt:lpstr>How to construct MRC</vt:lpstr>
      <vt:lpstr>How to calculate similarity between MRCs</vt:lpstr>
      <vt:lpstr>How to calculate similarity between MRCs</vt:lpstr>
      <vt:lpstr>Bloom Filter</vt:lpstr>
      <vt:lpstr>Bloom Filter</vt:lpstr>
      <vt:lpstr>Evaluations and future works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Irreversible Fingerprint Template</dc:title>
  <dc:creator>劉海堃</dc:creator>
  <cp:lastModifiedBy>Ke Wang</cp:lastModifiedBy>
  <cp:revision>17</cp:revision>
  <dcterms:created xsi:type="dcterms:W3CDTF">2015-11-22T18:01:58Z</dcterms:created>
  <dcterms:modified xsi:type="dcterms:W3CDTF">2015-11-22T21:59:49Z</dcterms:modified>
</cp:coreProperties>
</file>